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058400" cx="18288000"/>
  <p:notesSz cx="6858000" cy="9144000"/>
  <p:embeddedFontLst>
    <p:embeddedFont>
      <p:font typeface="Space Mono"/>
      <p:regular r:id="rId16"/>
      <p:bold r:id="rId17"/>
      <p:italic r:id="rId18"/>
      <p:boldItalic r:id="rId19"/>
    </p:embeddedFont>
    <p:embeddedFont>
      <p:font typeface="Rubik Light"/>
      <p:regular r:id="rId20"/>
      <p:bold r:id="rId21"/>
      <p:italic r:id="rId22"/>
      <p:boldItalic r:id="rId23"/>
    </p:embeddedFont>
    <p:embeddedFont>
      <p:font typeface="Inter"/>
      <p:regular r:id="rId24"/>
      <p:bold r:id="rId25"/>
    </p:embeddedFont>
    <p:embeddedFont>
      <p:font typeface="Rubik SemiBold"/>
      <p:regular r:id="rId26"/>
      <p:bold r:id="rId27"/>
      <p:italic r:id="rId28"/>
      <p:boldItalic r:id="rId29"/>
    </p:embeddedFont>
    <p:embeddedFont>
      <p:font typeface="Space Grotesk SemiBold"/>
      <p:regular r:id="rId30"/>
      <p:bold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Space Grotesk"/>
      <p:regular r:id="rId36"/>
      <p:bold r:id="rId37"/>
    </p:embeddedFont>
    <p:embeddedFont>
      <p:font typeface="Rubik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Inter Light"/>
      <p:regular r:id="rId46"/>
      <p:bold r:id="rId47"/>
    </p:embeddedFont>
    <p:embeddedFont>
      <p:font typeface="Google Sans"/>
      <p:regular r:id="rId48"/>
      <p:bold r:id="rId49"/>
      <p:italic r:id="rId50"/>
      <p:boldItalic r:id="rId51"/>
    </p:embeddedFont>
    <p:embeddedFont>
      <p:font typeface="Rubik"/>
      <p:regular r:id="rId52"/>
      <p:bold r:id="rId53"/>
      <p:italic r:id="rId54"/>
      <p:boldItalic r:id="rId55"/>
    </p:embeddedFont>
    <p:embeddedFont>
      <p:font typeface="Inter Medium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76">
          <p15:clr>
            <a:srgbClr val="9AA0A6"/>
          </p15:clr>
        </p15:guide>
        <p15:guide id="2" orient="horz" pos="1800">
          <p15:clr>
            <a:srgbClr val="9AA0A6"/>
          </p15:clr>
        </p15:guide>
        <p15:guide id="3" orient="horz" pos="1404">
          <p15:clr>
            <a:schemeClr val="accent1"/>
          </p15:clr>
        </p15:guide>
        <p15:guide id="4" orient="horz" pos="5449">
          <p15:clr>
            <a:schemeClr val="accent1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76" orient="horz"/>
        <p:guide pos="1800" orient="horz"/>
        <p:guide pos="1404" orient="horz"/>
        <p:guide pos="544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ubik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Inter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-regular.fntdata"/><Relationship Id="rId47" Type="http://schemas.openxmlformats.org/officeDocument/2006/relationships/font" Target="fonts/InterLight-bold.fntdata"/><Relationship Id="rId49" Type="http://schemas.openxmlformats.org/officeDocument/2006/relationships/font" Target="fonts/Google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aceGroteskSemiBold-bold.fntdata"/><Relationship Id="rId30" Type="http://schemas.openxmlformats.org/officeDocument/2006/relationships/font" Target="fonts/SpaceGroteskSemiBold-regular.fntdata"/><Relationship Id="rId33" Type="http://schemas.openxmlformats.org/officeDocument/2006/relationships/font" Target="fonts/RobotoMono-bold.fntdata"/><Relationship Id="rId32" Type="http://schemas.openxmlformats.org/officeDocument/2006/relationships/font" Target="fonts/RobotoMono-regular.fntdata"/><Relationship Id="rId35" Type="http://schemas.openxmlformats.org/officeDocument/2006/relationships/font" Target="fonts/RobotoMono-boldItalic.fntdata"/><Relationship Id="rId34" Type="http://schemas.openxmlformats.org/officeDocument/2006/relationships/font" Target="fonts/RobotoMono-italic.fntdata"/><Relationship Id="rId37" Type="http://schemas.openxmlformats.org/officeDocument/2006/relationships/font" Target="fonts/SpaceGrotesk-bold.fntdata"/><Relationship Id="rId36" Type="http://schemas.openxmlformats.org/officeDocument/2006/relationships/font" Target="fonts/SpaceGrotesk-regular.fntdata"/><Relationship Id="rId39" Type="http://schemas.openxmlformats.org/officeDocument/2006/relationships/font" Target="fonts/RubikMedium-bold.fntdata"/><Relationship Id="rId38" Type="http://schemas.openxmlformats.org/officeDocument/2006/relationships/font" Target="fonts/RubikMedium-regular.fntdata"/><Relationship Id="rId20" Type="http://schemas.openxmlformats.org/officeDocument/2006/relationships/font" Target="fonts/RubikLight-regular.fntdata"/><Relationship Id="rId22" Type="http://schemas.openxmlformats.org/officeDocument/2006/relationships/font" Target="fonts/RubikLight-italic.fntdata"/><Relationship Id="rId21" Type="http://schemas.openxmlformats.org/officeDocument/2006/relationships/font" Target="fonts/RubikLight-bold.fntdata"/><Relationship Id="rId24" Type="http://schemas.openxmlformats.org/officeDocument/2006/relationships/font" Target="fonts/Inter-regular.fntdata"/><Relationship Id="rId23" Type="http://schemas.openxmlformats.org/officeDocument/2006/relationships/font" Target="fonts/RubikLight-boldItalic.fntdata"/><Relationship Id="rId26" Type="http://schemas.openxmlformats.org/officeDocument/2006/relationships/font" Target="fonts/RubikSemiBold-regular.fntdata"/><Relationship Id="rId25" Type="http://schemas.openxmlformats.org/officeDocument/2006/relationships/font" Target="fonts/Inter-bold.fntdata"/><Relationship Id="rId28" Type="http://schemas.openxmlformats.org/officeDocument/2006/relationships/font" Target="fonts/RubikSemiBold-italic.fntdata"/><Relationship Id="rId27" Type="http://schemas.openxmlformats.org/officeDocument/2006/relationships/font" Target="fonts/RubikSemiBold-bold.fntdata"/><Relationship Id="rId29" Type="http://schemas.openxmlformats.org/officeDocument/2006/relationships/font" Target="fonts/RubikSemiBold-boldItalic.fntdata"/><Relationship Id="rId51" Type="http://schemas.openxmlformats.org/officeDocument/2006/relationships/font" Target="fonts/GoogleSans-boldItalic.fntdata"/><Relationship Id="rId50" Type="http://schemas.openxmlformats.org/officeDocument/2006/relationships/font" Target="fonts/GoogleSans-italic.fntdata"/><Relationship Id="rId53" Type="http://schemas.openxmlformats.org/officeDocument/2006/relationships/font" Target="fonts/Rubik-bold.fntdata"/><Relationship Id="rId52" Type="http://schemas.openxmlformats.org/officeDocument/2006/relationships/font" Target="fonts/Rubik-regular.fntdata"/><Relationship Id="rId11" Type="http://schemas.openxmlformats.org/officeDocument/2006/relationships/slide" Target="slides/slide6.xml"/><Relationship Id="rId55" Type="http://schemas.openxmlformats.org/officeDocument/2006/relationships/font" Target="fonts/Rubik-boldItalic.fntdata"/><Relationship Id="rId10" Type="http://schemas.openxmlformats.org/officeDocument/2006/relationships/slide" Target="slides/slide5.xml"/><Relationship Id="rId54" Type="http://schemas.openxmlformats.org/officeDocument/2006/relationships/font" Target="fonts/Rubik-italic.fntdata"/><Relationship Id="rId13" Type="http://schemas.openxmlformats.org/officeDocument/2006/relationships/slide" Target="slides/slide8.xml"/><Relationship Id="rId57" Type="http://schemas.openxmlformats.org/officeDocument/2006/relationships/font" Target="fonts/InterMedium-bold.fntdata"/><Relationship Id="rId12" Type="http://schemas.openxmlformats.org/officeDocument/2006/relationships/slide" Target="slides/slide7.xml"/><Relationship Id="rId56" Type="http://schemas.openxmlformats.org/officeDocument/2006/relationships/font" Target="fonts/InterMedium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paceMono-bold.fntdata"/><Relationship Id="rId16" Type="http://schemas.openxmlformats.org/officeDocument/2006/relationships/font" Target="fonts/SpaceMono-regular.fntdata"/><Relationship Id="rId19" Type="http://schemas.openxmlformats.org/officeDocument/2006/relationships/font" Target="fonts/SpaceMono-boldItalic.fntdata"/><Relationship Id="rId18" Type="http://schemas.openxmlformats.org/officeDocument/2006/relationships/font" Target="fonts/SpaceMon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50b74cf83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50b74cf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507f25e94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507f25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9baa2d14e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9baa2d1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9baa2d14e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9baa2d1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089871f7c_0_51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089871f7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089871f7c_0_814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089871f7c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089871f7c_0_89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089871f7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108a26dc6_0_1689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108a26dc6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089871f7c_0_82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089871f7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9baa2d14e_0_309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9baa2d14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1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1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1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66" name="Google Shape;66;p11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67" name="Google Shape;67;p11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1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1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1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2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2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2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77" name="Google Shape;77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3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3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3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3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1" name="Google Shape;91;p13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3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4956000" y="685800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4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4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5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6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6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6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7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7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4" name="Google Shape;144;p19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5" name="Google Shape;145;p19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6" name="Google Shape;146;p19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685800" y="832100"/>
            <a:ext cx="169164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type="title"/>
          </p:nvPr>
        </p:nvSpPr>
        <p:spPr>
          <a:xfrm>
            <a:off x="685800" y="832100"/>
            <a:ext cx="169164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64" name="Google Shape;164;p23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66" name="Google Shape;166;p23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68" name="Google Shape;168;p23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685800" y="832100"/>
            <a:ext cx="169164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73" name="Google Shape;173;p24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4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5" name="Google Shape;175;p24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type="title"/>
          </p:nvPr>
        </p:nvSpPr>
        <p:spPr>
          <a:xfrm>
            <a:off x="685800" y="832104"/>
            <a:ext cx="123444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type="title"/>
          </p:nvPr>
        </p:nvSpPr>
        <p:spPr>
          <a:xfrm>
            <a:off x="685800" y="832104"/>
            <a:ext cx="123444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6400800" y="832100"/>
            <a:ext cx="11201400" cy="822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0" name="Google Shape;190;p28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orizontal background">
  <p:cSld name="BLANK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ilitator's Template">
  <p:cSld name="BLANK_1_1_1_2">
    <p:bg>
      <p:bgPr>
        <a:solidFill>
          <a:srgbClr val="FBFFFE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 b="50225" l="30202" r="60088" t="32514"/>
          <a:stretch/>
        </p:blipFill>
        <p:spPr>
          <a:xfrm>
            <a:off x="16614151" y="685800"/>
            <a:ext cx="889800" cy="88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635" y="884662"/>
            <a:ext cx="490874" cy="4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ilitator's Activity Resources ">
  <p:cSld name="BLANK_1_1_1_2_1">
    <p:bg>
      <p:bgPr>
        <a:gradFill>
          <a:gsLst>
            <a:gs pos="0">
              <a:schemeClr val="lt1"/>
            </a:gs>
            <a:gs pos="100000">
              <a:srgbClr val="FFFFFF"/>
            </a:gs>
          </a:gsLst>
          <a:lin ang="5400012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35"/>
          <p:cNvSpPr txBox="1"/>
          <p:nvPr>
            <p:ph idx="2" type="title"/>
          </p:nvPr>
        </p:nvSpPr>
        <p:spPr>
          <a:xfrm>
            <a:off x="676575" y="3200400"/>
            <a:ext cx="4123800" cy="1371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9pPr>
          </a:lstStyle>
          <a:p/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680625" y="4572000"/>
            <a:ext cx="4123800" cy="2743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■"/>
              <a:defRPr sz="2200"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●"/>
              <a:defRPr sz="2200"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○"/>
              <a:defRPr sz="2200"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Font typeface="Roboto"/>
              <a:buChar char="■"/>
              <a:defRPr sz="2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idx="3" type="title"/>
          </p:nvPr>
        </p:nvSpPr>
        <p:spPr>
          <a:xfrm>
            <a:off x="4942350" y="3200400"/>
            <a:ext cx="4119900" cy="1371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9pPr>
          </a:lstStyle>
          <a:p/>
        </p:txBody>
      </p:sp>
      <p:sp>
        <p:nvSpPr>
          <p:cNvPr id="214" name="Google Shape;214;p35"/>
          <p:cNvSpPr txBox="1"/>
          <p:nvPr>
            <p:ph idx="4" type="body"/>
          </p:nvPr>
        </p:nvSpPr>
        <p:spPr>
          <a:xfrm>
            <a:off x="4946396" y="4572000"/>
            <a:ext cx="4119900" cy="2743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■"/>
              <a:defRPr sz="2200"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●"/>
              <a:defRPr sz="2200"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○"/>
              <a:defRPr sz="2200"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Font typeface="Roboto"/>
              <a:buChar char="■"/>
              <a:defRPr sz="2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5" type="title"/>
          </p:nvPr>
        </p:nvSpPr>
        <p:spPr>
          <a:xfrm>
            <a:off x="9217150" y="3200400"/>
            <a:ext cx="4119900" cy="1371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9pPr>
          </a:lstStyle>
          <a:p/>
        </p:txBody>
      </p:sp>
      <p:sp>
        <p:nvSpPr>
          <p:cNvPr id="216" name="Google Shape;216;p35"/>
          <p:cNvSpPr txBox="1"/>
          <p:nvPr>
            <p:ph idx="6" type="body"/>
          </p:nvPr>
        </p:nvSpPr>
        <p:spPr>
          <a:xfrm>
            <a:off x="9221196" y="4572000"/>
            <a:ext cx="4119900" cy="2743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■"/>
              <a:defRPr sz="2200"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●"/>
              <a:defRPr sz="2200"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○"/>
              <a:defRPr sz="2200"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Font typeface="Roboto"/>
              <a:buChar char="■"/>
              <a:defRPr sz="2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7" type="title"/>
          </p:nvPr>
        </p:nvSpPr>
        <p:spPr>
          <a:xfrm>
            <a:off x="13491950" y="3200400"/>
            <a:ext cx="4119900" cy="1371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9pPr>
          </a:lstStyle>
          <a:p/>
        </p:txBody>
      </p:sp>
      <p:sp>
        <p:nvSpPr>
          <p:cNvPr id="218" name="Google Shape;218;p35"/>
          <p:cNvSpPr txBox="1"/>
          <p:nvPr>
            <p:ph idx="8" type="body"/>
          </p:nvPr>
        </p:nvSpPr>
        <p:spPr>
          <a:xfrm>
            <a:off x="13495996" y="4572000"/>
            <a:ext cx="4119900" cy="2743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■"/>
              <a:defRPr sz="2200"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●"/>
              <a:defRPr sz="2200"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Font typeface="Roboto"/>
              <a:buChar char="○"/>
              <a:defRPr sz="2200"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Font typeface="Roboto"/>
              <a:buChar char="■"/>
              <a:defRPr sz="2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9" name="Google Shape;219;p35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5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AA0A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Activity</a:t>
            </a:r>
            <a:endParaRPr sz="1600">
              <a:solidFill>
                <a:srgbClr val="9AA0A6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21" name="Google Shape;221;p35"/>
          <p:cNvSpPr txBox="1"/>
          <p:nvPr>
            <p:ph idx="9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Space Grotesk"/>
              <a:buNone/>
              <a:defRPr sz="1600">
                <a:solidFill>
                  <a:srgbClr val="3C404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Space Grotesk"/>
              <a:buNone/>
              <a:defRPr sz="1600">
                <a:solidFill>
                  <a:srgbClr val="3C404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Space Grotesk"/>
              <a:buNone/>
              <a:defRPr sz="1600">
                <a:solidFill>
                  <a:srgbClr val="3C404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Space Grotesk"/>
              <a:buNone/>
              <a:defRPr sz="1600">
                <a:solidFill>
                  <a:srgbClr val="3C404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Space Grotesk"/>
              <a:buNone/>
              <a:defRPr sz="1600">
                <a:solidFill>
                  <a:srgbClr val="3C404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Space Grotesk"/>
              <a:buNone/>
              <a:defRPr sz="1600">
                <a:solidFill>
                  <a:srgbClr val="3C404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Space Grotesk"/>
              <a:buNone/>
              <a:defRPr sz="1600">
                <a:solidFill>
                  <a:srgbClr val="3C404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Space Grotesk"/>
              <a:buNone/>
              <a:defRPr sz="1600">
                <a:solidFill>
                  <a:srgbClr val="3C404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1600"/>
              <a:buFont typeface="Space Grotesk"/>
              <a:buNone/>
              <a:defRPr sz="1600">
                <a:solidFill>
                  <a:srgbClr val="3C404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2">
            <a:alphaModFix/>
          </a:blip>
          <a:srcRect b="50225" l="30202" r="60088" t="32514"/>
          <a:stretch/>
        </p:blipFill>
        <p:spPr>
          <a:xfrm>
            <a:off x="16614151" y="685800"/>
            <a:ext cx="889800" cy="88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635" y="884662"/>
            <a:ext cx="490874" cy="4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6" name="Google Shape;226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8" name="Google Shape;228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0" name="Google Shape;230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4" name="Google Shape;234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1" name="Google Shape;241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3" name="Google Shape;243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8" name="Google Shape;248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0" name="Google Shape;250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8" name="Google Shape;258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0" name="Google Shape;260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5" name="Google Shape;265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6" name="Google Shape;266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8" name="Google Shape;268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73" name="Google Shape;273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5" name="Google Shape;275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623400" y="870271"/>
            <a:ext cx="17041200" cy="111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623400" y="2253729"/>
            <a:ext cx="17041200" cy="6681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82" name="Google Shape;282;p44"/>
          <p:cNvSpPr txBox="1"/>
          <p:nvPr>
            <p:ph idx="12" type="sldNum"/>
          </p:nvPr>
        </p:nvSpPr>
        <p:spPr>
          <a:xfrm>
            <a:off x="16944916" y="9119180"/>
            <a:ext cx="10974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45"/>
          <p:cNvCxnSpPr/>
          <p:nvPr/>
        </p:nvCxnSpPr>
        <p:spPr>
          <a:xfrm>
            <a:off x="4955449" y="812827"/>
            <a:ext cx="12488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45"/>
          <p:cNvCxnSpPr/>
          <p:nvPr/>
        </p:nvCxnSpPr>
        <p:spPr>
          <a:xfrm>
            <a:off x="4955449" y="9269333"/>
            <a:ext cx="1248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5"/>
          <p:cNvSpPr txBox="1"/>
          <p:nvPr>
            <p:ph type="title"/>
          </p:nvPr>
        </p:nvSpPr>
        <p:spPr>
          <a:xfrm>
            <a:off x="4800500" y="1126302"/>
            <a:ext cx="12643200" cy="124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4820225" y="3120628"/>
            <a:ext cx="12643200" cy="5871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46"/>
          <p:cNvCxnSpPr/>
          <p:nvPr/>
        </p:nvCxnSpPr>
        <p:spPr>
          <a:xfrm>
            <a:off x="4955449" y="812827"/>
            <a:ext cx="12488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p46"/>
          <p:cNvCxnSpPr/>
          <p:nvPr/>
        </p:nvCxnSpPr>
        <p:spPr>
          <a:xfrm>
            <a:off x="4955449" y="9269333"/>
            <a:ext cx="1248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p46"/>
          <p:cNvSpPr txBox="1"/>
          <p:nvPr>
            <p:ph type="title"/>
          </p:nvPr>
        </p:nvSpPr>
        <p:spPr>
          <a:xfrm>
            <a:off x="4800500" y="1126302"/>
            <a:ext cx="12643200" cy="1242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4800605" y="3134120"/>
            <a:ext cx="6142800" cy="5871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93" name="Google Shape;293;p46"/>
          <p:cNvSpPr txBox="1"/>
          <p:nvPr>
            <p:ph idx="2" type="body"/>
          </p:nvPr>
        </p:nvSpPr>
        <p:spPr>
          <a:xfrm>
            <a:off x="11301144" y="3134120"/>
            <a:ext cx="6142800" cy="5871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">
    <p:bg>
      <p:bgPr>
        <a:solidFill>
          <a:schemeClr val="dk2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4" name="Google Shape;44;p8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0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10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56" name="Google Shape;56;p10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57" name="Google Shape;57;p10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0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0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0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research.google/" TargetMode="External"/><Relationship Id="rId5" Type="http://schemas.openxmlformats.org/officeDocument/2006/relationships/hyperlink" Target="https://creativecommons.org/licenses/by-sa/4.0/deed.ast" TargetMode="External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5106350" y="1752600"/>
            <a:ext cx="12646200" cy="45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Fluency Calculator</a:t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latin typeface="Inter"/>
                <a:ea typeface="Inter"/>
                <a:cs typeface="Inter"/>
                <a:sym typeface="Inter"/>
              </a:rPr>
              <a:t>Participatory activities for purposeful, transparent, </a:t>
            </a:r>
            <a:br>
              <a:rPr lang="en" sz="3600">
                <a:latin typeface="Inter"/>
                <a:ea typeface="Inter"/>
                <a:cs typeface="Inter"/>
                <a:sym typeface="Inter"/>
              </a:rPr>
            </a:br>
            <a:r>
              <a:rPr lang="en" sz="3600">
                <a:latin typeface="Inter"/>
                <a:ea typeface="Inter"/>
                <a:cs typeface="Inter"/>
                <a:sym typeface="Inter"/>
              </a:rPr>
              <a:t>and people-centric dataset documentation</a:t>
            </a:r>
            <a:endParaRPr/>
          </a:p>
        </p:txBody>
      </p:sp>
      <p:sp>
        <p:nvSpPr>
          <p:cNvPr id="311" name="Google Shape;311;p48"/>
          <p:cNvSpPr txBox="1"/>
          <p:nvPr>
            <p:ph idx="2" type="subTitle"/>
          </p:nvPr>
        </p:nvSpPr>
        <p:spPr>
          <a:xfrm>
            <a:off x="5106339" y="10668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THE DATA CARDS PLAYBOOK • ACTIVITY INSTRUCTIONS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5107050" y="8610600"/>
            <a:ext cx="581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Inter Medium"/>
                <a:ea typeface="Inter Medium"/>
                <a:cs typeface="Inter Medium"/>
                <a:sym typeface="Inter Medium"/>
                <a:hlinkClick r:id="rId3"/>
              </a:rPr>
              <a:t>pair-code.github.io/datacardsplaybook↗</a:t>
            </a:r>
            <a:r>
              <a:rPr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>
            <a:off x="12578550" y="8610600"/>
            <a:ext cx="302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#datacardsplaybook</a:t>
            </a:r>
            <a:endParaRPr sz="2000">
              <a:solidFill>
                <a:srgbClr val="3C4F5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57"/>
          <p:cNvGrpSpPr/>
          <p:nvPr/>
        </p:nvGrpSpPr>
        <p:grpSpPr>
          <a:xfrm>
            <a:off x="2446200" y="6817000"/>
            <a:ext cx="13395600" cy="1215300"/>
            <a:chOff x="2519350" y="6817000"/>
            <a:chExt cx="13395600" cy="1215300"/>
          </a:xfrm>
        </p:grpSpPr>
        <p:sp>
          <p:nvSpPr>
            <p:cNvPr id="436" name="Google Shape;436;p57"/>
            <p:cNvSpPr txBox="1"/>
            <p:nvPr/>
          </p:nvSpPr>
          <p:spPr>
            <a:xfrm>
              <a:off x="5644150" y="6817000"/>
              <a:ext cx="10270800" cy="12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The </a:t>
              </a:r>
              <a:r>
                <a:rPr lang="en" sz="1800" u="sng">
                  <a:solidFill>
                    <a:srgbClr val="EED1FA"/>
                  </a:solidFill>
                  <a:latin typeface="Inter"/>
                  <a:ea typeface="Inter"/>
                  <a:cs typeface="Inter"/>
                  <a:sym typeface="Inter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Data Cards Playbook ↗</a:t>
              </a: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by </a:t>
              </a:r>
              <a:r>
                <a:rPr lang="en" sz="1800" u="sng">
                  <a:solidFill>
                    <a:srgbClr val="EED1FA"/>
                  </a:solidFill>
                  <a:latin typeface="Inter"/>
                  <a:ea typeface="Inter"/>
                  <a:cs typeface="Inter"/>
                  <a:sym typeface="Inter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Google Research ↗</a:t>
              </a:r>
              <a:r>
                <a:rPr lang="en"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 is licensed under a Creative Commons Attribution-ShareAlike 4.0 International License. You are free to share and adapt this work under the </a:t>
              </a:r>
              <a:r>
                <a:rPr lang="en" sz="1800" u="sng">
                  <a:solidFill>
                    <a:srgbClr val="EED1FA"/>
                  </a:solidFill>
                  <a:latin typeface="Inter"/>
                  <a:ea typeface="Inter"/>
                  <a:cs typeface="Inter"/>
                  <a:sym typeface="Inter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appropriate license terms ↗</a:t>
              </a:r>
              <a:r>
                <a:rPr lang="en" sz="1800">
                  <a:solidFill>
                    <a:srgbClr val="EED1FA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sz="1800">
                <a:solidFill>
                  <a:srgbClr val="EED1FA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437" name="Google Shape;437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19350" y="6920550"/>
              <a:ext cx="2900175" cy="1014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Fluency Calculator</a:t>
            </a:r>
            <a:endParaRPr/>
          </a:p>
        </p:txBody>
      </p:sp>
      <p:sp>
        <p:nvSpPr>
          <p:cNvPr id="319" name="Google Shape;319;p49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INSPECT • ACTIVITY</a:t>
            </a:r>
            <a:endParaRPr/>
          </a:p>
        </p:txBody>
      </p:sp>
      <p:sp>
        <p:nvSpPr>
          <p:cNvPr id="320" name="Google Shape;320;p49"/>
          <p:cNvSpPr txBox="1"/>
          <p:nvPr/>
        </p:nvSpPr>
        <p:spPr>
          <a:xfrm>
            <a:off x="13478250" y="685800"/>
            <a:ext cx="411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rPr>
              <a:t>#datacardsplaybook</a:t>
            </a:r>
            <a:endParaRPr sz="2000">
              <a:solidFill>
                <a:srgbClr val="CDDCD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 checklist</a:t>
            </a:r>
            <a:endParaRPr/>
          </a:p>
        </p:txBody>
      </p:sp>
      <p:sp>
        <p:nvSpPr>
          <p:cNvPr id="326" name="Google Shape;326;p50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 Worksheet</a:t>
            </a:r>
            <a:endParaRPr/>
          </a:p>
        </p:txBody>
      </p:sp>
      <p:sp>
        <p:nvSpPr>
          <p:cNvPr id="327" name="Google Shape;327;p50"/>
          <p:cNvSpPr txBox="1"/>
          <p:nvPr/>
        </p:nvSpPr>
        <p:spPr>
          <a:xfrm>
            <a:off x="680600" y="1792900"/>
            <a:ext cx="41175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BEFORE YOU BEGIN</a:t>
            </a:r>
            <a:endParaRPr sz="2000">
              <a:solidFill>
                <a:srgbClr val="DB591E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_</a:t>
            </a:r>
            <a:endParaRPr sz="2000">
              <a:solidFill>
                <a:srgbClr val="DB591E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8" name="Google Shape;328;p50"/>
          <p:cNvSpPr txBox="1"/>
          <p:nvPr/>
        </p:nvSpPr>
        <p:spPr>
          <a:xfrm>
            <a:off x="685800" y="2857500"/>
            <a:ext cx="8733000" cy="5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683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3C4F50"/>
              </a:buClr>
              <a:buSzPts val="2200"/>
              <a:buFont typeface="Inter"/>
              <a:buChar char="→"/>
            </a:pPr>
            <a:r>
              <a:rPr lang="en" sz="2200">
                <a:solidFill>
                  <a:srgbClr val="3C4F50"/>
                </a:solidFill>
                <a:latin typeface="Inter"/>
                <a:ea typeface="Inter"/>
                <a:cs typeface="Inter"/>
                <a:sym typeface="Inter"/>
              </a:rPr>
              <a:t>Update agent proficiency in the “Agents Brainstorm” tab of the Activity Tracker</a:t>
            </a:r>
            <a:endParaRPr sz="22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3C4F50"/>
              </a:buClr>
              <a:buSzPts val="2200"/>
              <a:buFont typeface="Inter"/>
              <a:buChar char="→"/>
            </a:pPr>
            <a:r>
              <a:rPr lang="en" sz="2200">
                <a:solidFill>
                  <a:srgbClr val="3C4F50"/>
                </a:solidFill>
                <a:latin typeface="Inter"/>
                <a:ea typeface="Inter"/>
                <a:cs typeface="Inter"/>
                <a:sym typeface="Inter"/>
              </a:rPr>
              <a:t>Update the required proficiency for dimensions in the “Input: Dimensions Worksheet” tab of the Activity Tracker</a:t>
            </a:r>
            <a:endParaRPr sz="22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Clr>
                <a:srgbClr val="3C4F50"/>
              </a:buClr>
              <a:buSzPts val="2200"/>
              <a:buFont typeface="Inter"/>
              <a:buChar char="→"/>
            </a:pPr>
            <a:r>
              <a:rPr lang="en" sz="2200">
                <a:solidFill>
                  <a:srgbClr val="3C4F50"/>
                </a:solidFill>
                <a:latin typeface="Inter"/>
                <a:ea typeface="Inter"/>
                <a:cs typeface="Inter"/>
                <a:sym typeface="Inter"/>
              </a:rPr>
              <a:t>Have you data card or template ready to inspect</a:t>
            </a:r>
            <a:endParaRPr sz="22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4700" y="5255100"/>
            <a:ext cx="4117499" cy="41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0"/>
          <p:cNvSpPr txBox="1"/>
          <p:nvPr/>
        </p:nvSpPr>
        <p:spPr>
          <a:xfrm>
            <a:off x="13478250" y="8801100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#datacardsplaybook</a:t>
            </a:r>
            <a:endParaRPr sz="2000">
              <a:solidFill>
                <a:srgbClr val="3C4F5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Fluency Calculator</a:t>
            </a:r>
            <a:endParaRPr/>
          </a:p>
        </p:txBody>
      </p:sp>
      <p:sp>
        <p:nvSpPr>
          <p:cNvPr id="336" name="Google Shape;336;p51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Cards should be readable by agents with the lowest fluency in data.</a:t>
            </a:r>
            <a:endParaRPr/>
          </a:p>
        </p:txBody>
      </p:sp>
      <p:sp>
        <p:nvSpPr>
          <p:cNvPr id="337" name="Google Shape;337;p51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Fluency Calculator</a:t>
            </a:r>
            <a:endParaRPr/>
          </a:p>
        </p:txBody>
      </p:sp>
      <p:sp>
        <p:nvSpPr>
          <p:cNvPr id="338" name="Google Shape;338;p51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</a:t>
            </a:r>
            <a:r>
              <a:rPr lang="en" sz="2400"/>
              <a:t>lag Dimensions that require a fluency greater than the lowest fluency rating </a:t>
            </a:r>
            <a:endParaRPr sz="2400"/>
          </a:p>
          <a:p>
            <a:pPr indent="-3810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Add or remove questions, decide on trade-offs, and discuss how to write answers that agents can easily understand </a:t>
            </a:r>
            <a:endParaRPr sz="2400"/>
          </a:p>
        </p:txBody>
      </p:sp>
      <p:pic>
        <p:nvPicPr>
          <p:cNvPr id="339" name="Google Shape;3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4700" y="5255100"/>
            <a:ext cx="4117499" cy="41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/>
        </p:nvSpPr>
        <p:spPr>
          <a:xfrm>
            <a:off x="13478250" y="8801100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#datacardsplaybook</a:t>
            </a:r>
            <a:endParaRPr sz="2000">
              <a:solidFill>
                <a:srgbClr val="3C4F5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idx="4294967295" type="body"/>
          </p:nvPr>
        </p:nvSpPr>
        <p:spPr>
          <a:xfrm>
            <a:off x="680625" y="2228850"/>
            <a:ext cx="16921500" cy="6290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Step 1: </a:t>
            </a:r>
            <a:r>
              <a:rPr lang="en" sz="2800">
                <a:solidFill>
                  <a:schemeClr val="lt1"/>
                </a:solidFill>
              </a:rPr>
              <a:t>Rank the Dimensions by importance to agents in the Input: Dimensions Ranking 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			(for each Agent) tab in the Activity</a:t>
            </a:r>
            <a:r>
              <a:rPr lang="en" sz="2800">
                <a:solidFill>
                  <a:schemeClr val="lt1"/>
                </a:solidFill>
              </a:rPr>
              <a:t> Tracker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Step 2: </a:t>
            </a:r>
            <a:r>
              <a:rPr lang="en" sz="2800">
                <a:solidFill>
                  <a:schemeClr val="lt1"/>
                </a:solidFill>
              </a:rPr>
              <a:t>As a group, review the Output: Calculators tab in the Activity</a:t>
            </a:r>
            <a:r>
              <a:rPr lang="en" sz="2800">
                <a:solidFill>
                  <a:schemeClr val="lt1"/>
                </a:solidFill>
              </a:rPr>
              <a:t> Tracker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Step 3:</a:t>
            </a:r>
            <a:r>
              <a:rPr lang="en" sz="2800">
                <a:solidFill>
                  <a:schemeClr val="lt1"/>
                </a:solidFill>
              </a:rPr>
              <a:t> Note action items, improvement strategies, and refinements. Track in Dimensions Worksheets.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Step 4:</a:t>
            </a:r>
            <a:r>
              <a:rPr lang="en" sz="2800">
                <a:solidFill>
                  <a:schemeClr val="lt1"/>
                </a:solidFill>
              </a:rPr>
              <a:t> Refine your template and update lenses/scopes in the Activity Tracker</a:t>
            </a:r>
            <a:br>
              <a:rPr lang="en" sz="2800">
                <a:solidFill>
                  <a:srgbClr val="E8F0FE"/>
                </a:solidFill>
              </a:rPr>
            </a:br>
            <a:br>
              <a:rPr lang="en" sz="2800">
                <a:solidFill>
                  <a:srgbClr val="E8F0FE"/>
                </a:solidFill>
              </a:rPr>
            </a:br>
            <a:r>
              <a:rPr lang="en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These can be empirically validated once the Data Cards have been filled out.</a:t>
            </a:r>
            <a:endParaRPr sz="2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6" name="Google Shape;346;p52"/>
          <p:cNvSpPr txBox="1"/>
          <p:nvPr>
            <p:ph type="title"/>
          </p:nvPr>
        </p:nvSpPr>
        <p:spPr>
          <a:xfrm>
            <a:off x="680625" y="685800"/>
            <a:ext cx="169215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ubik Medium"/>
                <a:ea typeface="Rubik Medium"/>
                <a:cs typeface="Rubik Medium"/>
                <a:sym typeface="Rubik Medium"/>
              </a:rPr>
              <a:t>Follow the steps to use the Fluency Calculator</a:t>
            </a:r>
            <a:endParaRPr sz="360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47" name="Google Shape;347;p5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Fluency Calculator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685800" y="832104"/>
            <a:ext cx="123444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</a:t>
            </a:r>
            <a:r>
              <a:rPr lang="en"/>
              <a:t> discussions actionable</a:t>
            </a:r>
            <a:endParaRPr/>
          </a:p>
        </p:txBody>
      </p:sp>
      <p:sp>
        <p:nvSpPr>
          <p:cNvPr id="353" name="Google Shape;353;p53"/>
          <p:cNvSpPr txBox="1"/>
          <p:nvPr>
            <p:ph idx="4294967295" type="title"/>
          </p:nvPr>
        </p:nvSpPr>
        <p:spPr>
          <a:xfrm>
            <a:off x="686625" y="2238150"/>
            <a:ext cx="10727700" cy="269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nter"/>
                <a:ea typeface="Inter"/>
                <a:cs typeface="Inter"/>
                <a:sym typeface="Inter"/>
              </a:rPr>
              <a:t>The colors in the Calculators indicate how easy </a:t>
            </a:r>
            <a:br>
              <a:rPr lang="en" sz="2800">
                <a:latin typeface="Inter"/>
                <a:ea typeface="Inter"/>
                <a:cs typeface="Inter"/>
                <a:sym typeface="Inter"/>
              </a:rPr>
            </a:br>
            <a:r>
              <a:rPr lang="en" sz="2800">
                <a:latin typeface="Inter"/>
                <a:ea typeface="Inter"/>
                <a:cs typeface="Inter"/>
                <a:sym typeface="Inter"/>
              </a:rPr>
              <a:t>it might be for agents to read your Data Card.</a:t>
            </a:r>
            <a:endParaRPr sz="2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nter"/>
                <a:ea typeface="Inter"/>
                <a:cs typeface="Inter"/>
                <a:sym typeface="Inter"/>
              </a:rPr>
              <a:t>Use the following prompts to structure discussion, </a:t>
            </a:r>
            <a:br>
              <a:rPr lang="en" sz="2800">
                <a:latin typeface="Inter"/>
                <a:ea typeface="Inter"/>
                <a:cs typeface="Inter"/>
                <a:sym typeface="Inter"/>
              </a:rPr>
            </a:br>
            <a:r>
              <a:rPr lang="en" sz="2800">
                <a:latin typeface="Inter"/>
                <a:ea typeface="Inter"/>
                <a:cs typeface="Inter"/>
                <a:sym typeface="Inter"/>
              </a:rPr>
              <a:t>and create a plan to refine your template. </a:t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53"/>
          <p:cNvSpPr txBox="1"/>
          <p:nvPr>
            <p:ph idx="1" type="body"/>
          </p:nvPr>
        </p:nvSpPr>
        <p:spPr>
          <a:xfrm>
            <a:off x="685800" y="5071600"/>
            <a:ext cx="8381100" cy="4233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276860" lvl="0" marL="27432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SzPts val="2200"/>
              <a:buChar char="▸"/>
            </a:pPr>
            <a:r>
              <a:rPr lang="en" sz="2200"/>
              <a:t>Which questions will agents find most helpful when making assessments about the dataset for their use cases?</a:t>
            </a:r>
            <a:endParaRPr sz="2200"/>
          </a:p>
          <a:p>
            <a:pPr indent="-276860" lvl="0" marL="27432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SzPts val="2200"/>
              <a:buChar char="▸"/>
            </a:pPr>
            <a:r>
              <a:rPr lang="en" sz="2200"/>
              <a:t>What information might be missing?</a:t>
            </a:r>
            <a:endParaRPr sz="2200"/>
          </a:p>
          <a:p>
            <a:pPr indent="-276860" lvl="0" marL="27432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SzPts val="2200"/>
              <a:buChar char="▸"/>
            </a:pPr>
            <a:r>
              <a:rPr lang="en" sz="2200"/>
              <a:t>How granular is the information solicited from the questions? Is this sufficient for agents?</a:t>
            </a:r>
            <a:endParaRPr sz="2200"/>
          </a:p>
          <a:p>
            <a:pPr indent="-276860" lvl="0" marL="27432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SzPts val="2200"/>
              <a:buChar char="▸"/>
            </a:pPr>
            <a:r>
              <a:rPr lang="en" sz="2200"/>
              <a:t>What additional resources can we point to?</a:t>
            </a:r>
            <a:endParaRPr b="1" sz="2200"/>
          </a:p>
        </p:txBody>
      </p:sp>
      <p:sp>
        <p:nvSpPr>
          <p:cNvPr id="355" name="Google Shape;355;p53"/>
          <p:cNvSpPr txBox="1"/>
          <p:nvPr/>
        </p:nvSpPr>
        <p:spPr>
          <a:xfrm>
            <a:off x="13478250" y="8801100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#datacardsplaybook</a:t>
            </a:r>
            <a:endParaRPr sz="2000">
              <a:solidFill>
                <a:srgbClr val="3C4F5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6" name="Google Shape;356;p53"/>
          <p:cNvSpPr/>
          <p:nvPr/>
        </p:nvSpPr>
        <p:spPr>
          <a:xfrm>
            <a:off x="12097500" y="973092"/>
            <a:ext cx="5486400" cy="9144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👎  </a:t>
            </a:r>
            <a:r>
              <a:rPr b="1" lang="en" sz="22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Accountability </a:t>
            </a:r>
            <a:endParaRPr b="1" sz="2200">
              <a:solidFill>
                <a:srgbClr val="090B0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7" name="Google Shape;357;p53"/>
          <p:cNvSpPr/>
          <p:nvPr/>
        </p:nvSpPr>
        <p:spPr>
          <a:xfrm>
            <a:off x="12097500" y="2506961"/>
            <a:ext cx="5486400" cy="914400"/>
          </a:xfrm>
          <a:prstGeom prst="rect">
            <a:avLst/>
          </a:prstGeom>
          <a:solidFill>
            <a:srgbClr val="BDF4E7"/>
          </a:solidFill>
          <a:ln cap="flat" cmpd="sng" w="9525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👍   </a:t>
            </a:r>
            <a:r>
              <a:rPr lang="en" sz="22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Risk and Recommendations</a:t>
            </a:r>
            <a:endParaRPr sz="2200">
              <a:solidFill>
                <a:srgbClr val="090B0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8" name="Google Shape;358;p53"/>
          <p:cNvSpPr/>
          <p:nvPr/>
        </p:nvSpPr>
        <p:spPr>
          <a:xfrm>
            <a:off x="12097500" y="4040829"/>
            <a:ext cx="5486400" cy="914400"/>
          </a:xfrm>
          <a:prstGeom prst="rect">
            <a:avLst/>
          </a:prstGeom>
          <a:solidFill>
            <a:srgbClr val="BDF4E7"/>
          </a:solidFill>
          <a:ln cap="flat" cmpd="sng" w="9525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👍   </a:t>
            </a:r>
            <a:r>
              <a:rPr lang="en" sz="22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Use and Utility</a:t>
            </a:r>
            <a:endParaRPr sz="2200">
              <a:solidFill>
                <a:srgbClr val="090B0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9" name="Google Shape;359;p53"/>
          <p:cNvSpPr/>
          <p:nvPr/>
        </p:nvSpPr>
        <p:spPr>
          <a:xfrm>
            <a:off x="12097500" y="5574698"/>
            <a:ext cx="5486400" cy="914400"/>
          </a:xfrm>
          <a:prstGeom prst="rect">
            <a:avLst/>
          </a:prstGeom>
          <a:solidFill>
            <a:srgbClr val="FAF49F"/>
          </a:solidFill>
          <a:ln cap="flat" cmpd="sng" w="9525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🤔   </a:t>
            </a:r>
            <a:r>
              <a:rPr lang="en" sz="22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Impact and Consequences</a:t>
            </a:r>
            <a:endParaRPr sz="2200">
              <a:solidFill>
                <a:srgbClr val="090B0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0" name="Google Shape;360;p53"/>
          <p:cNvSpPr/>
          <p:nvPr/>
        </p:nvSpPr>
        <p:spPr>
          <a:xfrm>
            <a:off x="12097500" y="7108567"/>
            <a:ext cx="5486400" cy="914400"/>
          </a:xfrm>
          <a:prstGeom prst="rect">
            <a:avLst/>
          </a:prstGeom>
          <a:solidFill>
            <a:srgbClr val="F6AEA9"/>
          </a:solidFill>
          <a:ln cap="flat" cmpd="sng" w="9525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👎   </a:t>
            </a:r>
            <a:r>
              <a:rPr b="1" lang="en" sz="2200">
                <a:solidFill>
                  <a:srgbClr val="090B0C"/>
                </a:solidFill>
                <a:latin typeface="Space Grotesk"/>
                <a:ea typeface="Space Grotesk"/>
                <a:cs typeface="Space Grotesk"/>
                <a:sym typeface="Space Grotesk"/>
              </a:rPr>
              <a:t>Quality </a:t>
            </a:r>
            <a:endParaRPr b="1" sz="2200">
              <a:solidFill>
                <a:srgbClr val="090B0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1" name="Google Shape;361;p53"/>
          <p:cNvSpPr txBox="1"/>
          <p:nvPr/>
        </p:nvSpPr>
        <p:spPr>
          <a:xfrm>
            <a:off x="13790227" y="1882529"/>
            <a:ext cx="36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0B0C"/>
                </a:solidFill>
                <a:latin typeface="Inter Medium"/>
                <a:ea typeface="Inter Medium"/>
                <a:cs typeface="Inter Medium"/>
                <a:sym typeface="Inter Medium"/>
              </a:rPr>
              <a:t>↑ DEFINITELY DIFFICULT</a:t>
            </a:r>
            <a:endParaRPr sz="1600"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53"/>
          <p:cNvSpPr txBox="1"/>
          <p:nvPr/>
        </p:nvSpPr>
        <p:spPr>
          <a:xfrm>
            <a:off x="13790227" y="8022954"/>
            <a:ext cx="36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0B0C"/>
                </a:solidFill>
                <a:latin typeface="Inter Medium"/>
                <a:ea typeface="Inter Medium"/>
                <a:cs typeface="Inter Medium"/>
                <a:sym typeface="Inter Medium"/>
              </a:rPr>
              <a:t>↑ DEFINITELY DIFFICULT</a:t>
            </a:r>
            <a:endParaRPr sz="1600"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53"/>
          <p:cNvSpPr txBox="1"/>
          <p:nvPr/>
        </p:nvSpPr>
        <p:spPr>
          <a:xfrm>
            <a:off x="13790227" y="6489079"/>
            <a:ext cx="36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90B0C"/>
                </a:solidFill>
                <a:latin typeface="Inter Medium"/>
                <a:ea typeface="Inter Medium"/>
                <a:cs typeface="Inter Medium"/>
                <a:sym typeface="Inter Medium"/>
              </a:rPr>
              <a:t>↑ COULD BE DIFFICULT</a:t>
            </a:r>
            <a:endParaRPr sz="1600"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53"/>
          <p:cNvSpPr txBox="1"/>
          <p:nvPr/>
        </p:nvSpPr>
        <p:spPr>
          <a:xfrm>
            <a:off x="13790227" y="3421367"/>
            <a:ext cx="36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C4F50"/>
                </a:solidFill>
                <a:latin typeface="Inter Medium"/>
                <a:ea typeface="Inter Medium"/>
                <a:cs typeface="Inter Medium"/>
                <a:sym typeface="Inter Medium"/>
              </a:rPr>
              <a:t>↑ LIKELY EASY</a:t>
            </a:r>
            <a:endParaRPr sz="16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53"/>
          <p:cNvSpPr txBox="1"/>
          <p:nvPr/>
        </p:nvSpPr>
        <p:spPr>
          <a:xfrm>
            <a:off x="13790227" y="4955229"/>
            <a:ext cx="365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C4F50"/>
                </a:solidFill>
                <a:latin typeface="Inter Medium"/>
                <a:ea typeface="Inter Medium"/>
                <a:cs typeface="Inter Medium"/>
                <a:sym typeface="Inter Medium"/>
              </a:rPr>
              <a:t>↑ LIKELY EASY</a:t>
            </a:r>
            <a:endParaRPr sz="16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/>
        </p:nvSpPr>
        <p:spPr>
          <a:xfrm>
            <a:off x="13478250" y="685800"/>
            <a:ext cx="4124100" cy="8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the sticker-sheet below to copy and paste dimensions in the table.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Decide how important each dimension is to your agents.</a:t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 the box Red if the required fluency for the dimension is more than the available fluency of the agent. These boxes require special attention.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 the box Yellow if the required fluency for the dimension is within the range of the available fluency of the agent. These will require some attention.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Color the box Green if the required fluency for the dimension is well below the available fluency of the agent.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 this automatically in the Activity Tracker. Ensure that your agents’ fluency ratings are captured in the Agents Brainstorm tab. Update the Input: Dimensions Ranking (for each agent) tab to see the results in the Output: Fluency Calculators Tab.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54"/>
          <p:cNvSpPr/>
          <p:nvPr/>
        </p:nvSpPr>
        <p:spPr>
          <a:xfrm>
            <a:off x="1075391" y="12528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Copy–paste dimension from sticker sheet here.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54"/>
          <p:cNvSpPr txBox="1"/>
          <p:nvPr/>
        </p:nvSpPr>
        <p:spPr>
          <a:xfrm>
            <a:off x="1075391" y="685800"/>
            <a:ext cx="2405700" cy="49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Agent 1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54"/>
          <p:cNvSpPr txBox="1"/>
          <p:nvPr/>
        </p:nvSpPr>
        <p:spPr>
          <a:xfrm>
            <a:off x="680625" y="1252804"/>
            <a:ext cx="336000" cy="90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54"/>
          <p:cNvSpPr/>
          <p:nvPr/>
        </p:nvSpPr>
        <p:spPr>
          <a:xfrm>
            <a:off x="1075391" y="2237695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680625" y="2237699"/>
            <a:ext cx="336000" cy="90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54"/>
          <p:cNvSpPr/>
          <p:nvPr/>
        </p:nvSpPr>
        <p:spPr>
          <a:xfrm>
            <a:off x="1075391" y="3222588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54"/>
          <p:cNvSpPr txBox="1"/>
          <p:nvPr/>
        </p:nvSpPr>
        <p:spPr>
          <a:xfrm>
            <a:off x="680625" y="3222594"/>
            <a:ext cx="336000" cy="90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54"/>
          <p:cNvSpPr/>
          <p:nvPr/>
        </p:nvSpPr>
        <p:spPr>
          <a:xfrm>
            <a:off x="1075391" y="4196707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54"/>
          <p:cNvSpPr txBox="1"/>
          <p:nvPr/>
        </p:nvSpPr>
        <p:spPr>
          <a:xfrm>
            <a:off x="680625" y="4196715"/>
            <a:ext cx="336000" cy="90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54"/>
          <p:cNvSpPr/>
          <p:nvPr/>
        </p:nvSpPr>
        <p:spPr>
          <a:xfrm>
            <a:off x="1079194" y="51816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54"/>
          <p:cNvSpPr txBox="1"/>
          <p:nvPr/>
        </p:nvSpPr>
        <p:spPr>
          <a:xfrm>
            <a:off x="684428" y="5181610"/>
            <a:ext cx="336000" cy="90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54"/>
          <p:cNvSpPr/>
          <p:nvPr/>
        </p:nvSpPr>
        <p:spPr>
          <a:xfrm>
            <a:off x="3557293" y="12528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54"/>
          <p:cNvSpPr txBox="1"/>
          <p:nvPr/>
        </p:nvSpPr>
        <p:spPr>
          <a:xfrm>
            <a:off x="3557293" y="685800"/>
            <a:ext cx="2405700" cy="49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Agent 2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54"/>
          <p:cNvSpPr/>
          <p:nvPr/>
        </p:nvSpPr>
        <p:spPr>
          <a:xfrm>
            <a:off x="3557293" y="2237695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54"/>
          <p:cNvSpPr/>
          <p:nvPr/>
        </p:nvSpPr>
        <p:spPr>
          <a:xfrm>
            <a:off x="3557293" y="3222588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3557293" y="4196707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54"/>
          <p:cNvSpPr/>
          <p:nvPr/>
        </p:nvSpPr>
        <p:spPr>
          <a:xfrm>
            <a:off x="3561097" y="51816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54"/>
          <p:cNvSpPr/>
          <p:nvPr/>
        </p:nvSpPr>
        <p:spPr>
          <a:xfrm>
            <a:off x="6039193" y="12528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6039193" y="685800"/>
            <a:ext cx="2405700" cy="49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Agent 3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0" name="Google Shape;390;p54"/>
          <p:cNvSpPr/>
          <p:nvPr/>
        </p:nvSpPr>
        <p:spPr>
          <a:xfrm>
            <a:off x="6039193" y="2237695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54"/>
          <p:cNvSpPr/>
          <p:nvPr/>
        </p:nvSpPr>
        <p:spPr>
          <a:xfrm>
            <a:off x="6039193" y="3222588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54"/>
          <p:cNvSpPr/>
          <p:nvPr/>
        </p:nvSpPr>
        <p:spPr>
          <a:xfrm>
            <a:off x="6039193" y="4196707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54"/>
          <p:cNvSpPr/>
          <p:nvPr/>
        </p:nvSpPr>
        <p:spPr>
          <a:xfrm>
            <a:off x="6042997" y="51816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54"/>
          <p:cNvSpPr/>
          <p:nvPr/>
        </p:nvSpPr>
        <p:spPr>
          <a:xfrm>
            <a:off x="8524896" y="12528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54"/>
          <p:cNvSpPr txBox="1"/>
          <p:nvPr/>
        </p:nvSpPr>
        <p:spPr>
          <a:xfrm>
            <a:off x="8524896" y="685800"/>
            <a:ext cx="2405700" cy="49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Agent 4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54"/>
          <p:cNvSpPr/>
          <p:nvPr/>
        </p:nvSpPr>
        <p:spPr>
          <a:xfrm>
            <a:off x="8524896" y="2237695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54"/>
          <p:cNvSpPr/>
          <p:nvPr/>
        </p:nvSpPr>
        <p:spPr>
          <a:xfrm>
            <a:off x="8524896" y="3222588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54"/>
          <p:cNvSpPr/>
          <p:nvPr/>
        </p:nvSpPr>
        <p:spPr>
          <a:xfrm>
            <a:off x="8524896" y="4196707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54"/>
          <p:cNvSpPr/>
          <p:nvPr/>
        </p:nvSpPr>
        <p:spPr>
          <a:xfrm>
            <a:off x="8528699" y="51816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54"/>
          <p:cNvSpPr/>
          <p:nvPr/>
        </p:nvSpPr>
        <p:spPr>
          <a:xfrm>
            <a:off x="11014398" y="12528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4"/>
          <p:cNvSpPr txBox="1"/>
          <p:nvPr/>
        </p:nvSpPr>
        <p:spPr>
          <a:xfrm>
            <a:off x="11014398" y="685800"/>
            <a:ext cx="2405700" cy="49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Agent 5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54"/>
          <p:cNvSpPr/>
          <p:nvPr/>
        </p:nvSpPr>
        <p:spPr>
          <a:xfrm>
            <a:off x="11014398" y="2237695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54"/>
          <p:cNvSpPr/>
          <p:nvPr/>
        </p:nvSpPr>
        <p:spPr>
          <a:xfrm>
            <a:off x="11014398" y="3222588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4" name="Google Shape;404;p54"/>
          <p:cNvSpPr/>
          <p:nvPr/>
        </p:nvSpPr>
        <p:spPr>
          <a:xfrm>
            <a:off x="11014398" y="4196707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54"/>
          <p:cNvSpPr/>
          <p:nvPr/>
        </p:nvSpPr>
        <p:spPr>
          <a:xfrm>
            <a:off x="11018202" y="5181601"/>
            <a:ext cx="2405700" cy="90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6" name="Google Shape;406;p54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Fluency Calculator</a:t>
            </a:r>
            <a:endParaRPr/>
          </a:p>
        </p:txBody>
      </p:sp>
      <p:sp>
        <p:nvSpPr>
          <p:cNvPr id="407" name="Google Shape;407;p54"/>
          <p:cNvSpPr/>
          <p:nvPr/>
        </p:nvSpPr>
        <p:spPr>
          <a:xfrm>
            <a:off x="5851906" y="6799660"/>
            <a:ext cx="2405700" cy="654600"/>
          </a:xfrm>
          <a:prstGeom prst="roundRect">
            <a:avLst>
              <a:gd fmla="val 10668" name="adj"/>
            </a:avLst>
          </a:prstGeom>
          <a:solidFill>
            <a:srgbClr val="FBFFFE"/>
          </a:solidFill>
          <a:ln cap="flat" cmpd="sng" w="9525">
            <a:solidFill>
              <a:srgbClr val="6F8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95A"/>
                </a:solidFill>
                <a:latin typeface="Inter Medium"/>
                <a:ea typeface="Inter Medium"/>
                <a:cs typeface="Inter Medium"/>
                <a:sym typeface="Inter Medium"/>
              </a:rPr>
              <a:t>USE &amp; UTILITY</a:t>
            </a:r>
            <a:endParaRPr>
              <a:solidFill>
                <a:srgbClr val="32595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8" name="Google Shape;408;p54"/>
          <p:cNvSpPr/>
          <p:nvPr/>
        </p:nvSpPr>
        <p:spPr>
          <a:xfrm>
            <a:off x="8434959" y="6799640"/>
            <a:ext cx="2405700" cy="654600"/>
          </a:xfrm>
          <a:prstGeom prst="roundRect">
            <a:avLst>
              <a:gd fmla="val 10668" name="adj"/>
            </a:avLst>
          </a:prstGeom>
          <a:solidFill>
            <a:srgbClr val="FBFFFE"/>
          </a:solidFill>
          <a:ln cap="flat" cmpd="sng" w="9525">
            <a:solidFill>
              <a:srgbClr val="6F8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95A"/>
                </a:solidFill>
                <a:latin typeface="Inter Medium"/>
                <a:ea typeface="Inter Medium"/>
                <a:cs typeface="Inter Medium"/>
                <a:sym typeface="Inter Medium"/>
              </a:rPr>
              <a:t>IMPACT &amp; CONSEQUENCES</a:t>
            </a:r>
            <a:endParaRPr>
              <a:solidFill>
                <a:srgbClr val="32595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9" name="Google Shape;409;p54"/>
          <p:cNvSpPr/>
          <p:nvPr/>
        </p:nvSpPr>
        <p:spPr>
          <a:xfrm>
            <a:off x="11018013" y="6799650"/>
            <a:ext cx="2405700" cy="654600"/>
          </a:xfrm>
          <a:prstGeom prst="roundRect">
            <a:avLst>
              <a:gd fmla="val 10668" name="adj"/>
            </a:avLst>
          </a:prstGeom>
          <a:solidFill>
            <a:srgbClr val="FBFFFE"/>
          </a:solidFill>
          <a:ln cap="flat" cmpd="sng" w="9525">
            <a:solidFill>
              <a:srgbClr val="6F8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95A"/>
                </a:solidFill>
                <a:latin typeface="Inter Medium"/>
                <a:ea typeface="Inter Medium"/>
                <a:cs typeface="Inter Medium"/>
                <a:sym typeface="Inter Medium"/>
              </a:rPr>
              <a:t>QUALITY</a:t>
            </a:r>
            <a:endParaRPr>
              <a:solidFill>
                <a:srgbClr val="32595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0" name="Google Shape;410;p54"/>
          <p:cNvSpPr/>
          <p:nvPr/>
        </p:nvSpPr>
        <p:spPr>
          <a:xfrm>
            <a:off x="3268853" y="6799655"/>
            <a:ext cx="2405700" cy="654600"/>
          </a:xfrm>
          <a:prstGeom prst="roundRect">
            <a:avLst>
              <a:gd fmla="val 10668" name="adj"/>
            </a:avLst>
          </a:prstGeom>
          <a:solidFill>
            <a:srgbClr val="FBFFFE"/>
          </a:solidFill>
          <a:ln cap="flat" cmpd="sng" w="9525">
            <a:solidFill>
              <a:srgbClr val="6F8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95A"/>
                </a:solidFill>
                <a:latin typeface="Inter Medium"/>
                <a:ea typeface="Inter Medium"/>
                <a:cs typeface="Inter Medium"/>
                <a:sym typeface="Inter Medium"/>
              </a:rPr>
              <a:t>RISK &amp; RECOMMENDATIONS</a:t>
            </a:r>
            <a:endParaRPr>
              <a:solidFill>
                <a:srgbClr val="32595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1" name="Google Shape;411;p54"/>
          <p:cNvSpPr/>
          <p:nvPr/>
        </p:nvSpPr>
        <p:spPr>
          <a:xfrm>
            <a:off x="685800" y="6799650"/>
            <a:ext cx="2405700" cy="654600"/>
          </a:xfrm>
          <a:prstGeom prst="roundRect">
            <a:avLst>
              <a:gd fmla="val 10668" name="adj"/>
            </a:avLst>
          </a:prstGeom>
          <a:solidFill>
            <a:srgbClr val="FBFFFE"/>
          </a:solidFill>
          <a:ln cap="flat" cmpd="sng" w="9525">
            <a:solidFill>
              <a:srgbClr val="6F8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95A"/>
                </a:solidFill>
                <a:latin typeface="Inter Medium"/>
                <a:ea typeface="Inter Medium"/>
                <a:cs typeface="Inter Medium"/>
                <a:sym typeface="Inter Medium"/>
              </a:rPr>
              <a:t>ACCOUNTABILITY</a:t>
            </a:r>
            <a:endParaRPr>
              <a:solidFill>
                <a:srgbClr val="32595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ubik Medium"/>
                <a:ea typeface="Rubik Medium"/>
                <a:cs typeface="Rubik Medium"/>
                <a:sym typeface="Rubik Medium"/>
              </a:rPr>
              <a:t>Pro-tips for Fluency Calculator</a:t>
            </a:r>
            <a:endParaRPr sz="3300"/>
          </a:p>
        </p:txBody>
      </p:sp>
      <p:sp>
        <p:nvSpPr>
          <p:cNvPr id="417" name="Google Shape;417;p55"/>
          <p:cNvSpPr txBox="1"/>
          <p:nvPr>
            <p:ph idx="4294967295" type="body"/>
          </p:nvPr>
        </p:nvSpPr>
        <p:spPr>
          <a:xfrm>
            <a:off x="680625" y="2743200"/>
            <a:ext cx="169218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🦁		</a:t>
            </a:r>
            <a:r>
              <a:rPr b="1" lang="en" sz="2400">
                <a:solidFill>
                  <a:schemeClr val="lt1"/>
                </a:solidFill>
              </a:rPr>
              <a:t>Help agents make assessments</a:t>
            </a:r>
            <a:br>
              <a:rPr b="1" lang="en" sz="2400">
                <a:solidFill>
                  <a:schemeClr val="lt1"/>
                </a:solidFill>
              </a:rPr>
            </a:br>
            <a:r>
              <a:rPr b="1" lang="en" sz="2400">
                <a:solidFill>
                  <a:schemeClr val="lt1"/>
                </a:solidFill>
              </a:rPr>
              <a:t>		</a:t>
            </a:r>
            <a:r>
              <a:rPr lang="en" sz="2400">
                <a:solidFill>
                  <a:schemeClr val="lt1"/>
                </a:solidFill>
              </a:rPr>
              <a:t>The goal is to have agents plausibly evaluate all Dimensions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🐇 	</a:t>
            </a:r>
            <a:r>
              <a:rPr b="1" lang="en" sz="2400">
                <a:solidFill>
                  <a:schemeClr val="lt1"/>
                </a:solidFill>
              </a:rPr>
              <a:t>Keep on moving</a:t>
            </a:r>
            <a:br>
              <a:rPr b="1" lang="en" sz="2400">
                <a:solidFill>
                  <a:schemeClr val="lt1"/>
                </a:solidFill>
              </a:rPr>
            </a:br>
            <a:r>
              <a:rPr b="1" lang="en" sz="2400">
                <a:solidFill>
                  <a:schemeClr val="lt1"/>
                </a:solidFill>
              </a:rPr>
              <a:t>		</a:t>
            </a:r>
            <a:r>
              <a:rPr lang="en" sz="2400">
                <a:solidFill>
                  <a:schemeClr val="lt1"/>
                </a:solidFill>
              </a:rPr>
              <a:t>If you get stuck, move to the next Dimension and come back later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💬		</a:t>
            </a:r>
            <a:r>
              <a:rPr b="1" lang="en" sz="2400">
                <a:solidFill>
                  <a:schemeClr val="lt1"/>
                </a:solidFill>
              </a:rPr>
              <a:t>Reference personas frequently</a:t>
            </a:r>
            <a:br>
              <a:rPr b="1" lang="en" sz="2400">
                <a:solidFill>
                  <a:schemeClr val="lt1"/>
                </a:solidFill>
              </a:rPr>
            </a:br>
            <a:r>
              <a:rPr b="1" lang="en" sz="2400">
                <a:solidFill>
                  <a:schemeClr val="lt1"/>
                </a:solidFill>
              </a:rPr>
              <a:t>		</a:t>
            </a:r>
            <a:r>
              <a:rPr lang="en" sz="2400">
                <a:solidFill>
                  <a:schemeClr val="lt1"/>
                </a:solidFill>
              </a:rPr>
              <a:t>The Persona Worksheets cover the benefits, tasks, and uses for each agent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❓		</a:t>
            </a:r>
            <a:r>
              <a:rPr b="1" lang="en" sz="2400">
                <a:solidFill>
                  <a:schemeClr val="lt1"/>
                </a:solidFill>
              </a:rPr>
              <a:t>Sleuth out evidence</a:t>
            </a:r>
            <a:br>
              <a:rPr b="1" lang="en" sz="2400">
                <a:solidFill>
                  <a:schemeClr val="lt1"/>
                </a:solidFill>
              </a:rPr>
            </a:br>
            <a:r>
              <a:rPr b="1" lang="en" sz="2400">
                <a:solidFill>
                  <a:schemeClr val="lt1"/>
                </a:solidFill>
              </a:rPr>
              <a:t>		</a:t>
            </a:r>
            <a:r>
              <a:rPr lang="en" sz="2400">
                <a:solidFill>
                  <a:schemeClr val="lt1"/>
                </a:solidFill>
              </a:rPr>
              <a:t>Look for examples of questions in your template as potential evidence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📇		</a:t>
            </a:r>
            <a:r>
              <a:rPr b="1" lang="en" sz="2400">
                <a:solidFill>
                  <a:schemeClr val="lt1"/>
                </a:solidFill>
              </a:rPr>
              <a:t>Ruthlessly eliminate</a:t>
            </a:r>
            <a:br>
              <a:rPr b="1" lang="en" sz="2400">
                <a:solidFill>
                  <a:schemeClr val="lt1"/>
                </a:solidFill>
              </a:rPr>
            </a:br>
            <a:r>
              <a:rPr b="1" lang="en" sz="2400">
                <a:solidFill>
                  <a:schemeClr val="lt1"/>
                </a:solidFill>
              </a:rPr>
              <a:t>		</a:t>
            </a:r>
            <a:r>
              <a:rPr lang="en" sz="2400">
                <a:solidFill>
                  <a:schemeClr val="lt1"/>
                </a:solidFill>
              </a:rPr>
              <a:t>Use an elimination strategy if you are unable to prioritize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18" name="Google Shape;418;p55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Fluency Calculator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24" name="Google Shape;424;p56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Fluency Calculator</a:t>
            </a:r>
            <a:endParaRPr/>
          </a:p>
        </p:txBody>
      </p:sp>
      <p:sp>
        <p:nvSpPr>
          <p:cNvPr id="425" name="Google Shape;425;p56"/>
          <p:cNvSpPr txBox="1"/>
          <p:nvPr/>
        </p:nvSpPr>
        <p:spPr>
          <a:xfrm>
            <a:off x="680600" y="1792900"/>
            <a:ext cx="41175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OUTCOMES</a:t>
            </a:r>
            <a:endParaRPr sz="2000">
              <a:solidFill>
                <a:srgbClr val="DB591E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_</a:t>
            </a:r>
            <a:endParaRPr sz="2000">
              <a:solidFill>
                <a:srgbClr val="DB591E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6" name="Google Shape;426;p56"/>
          <p:cNvSpPr txBox="1"/>
          <p:nvPr/>
        </p:nvSpPr>
        <p:spPr>
          <a:xfrm>
            <a:off x="685800" y="2857500"/>
            <a:ext cx="4117500" cy="5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3C4F50"/>
                </a:solidFill>
                <a:latin typeface="Inter"/>
                <a:ea typeface="Inter"/>
                <a:cs typeface="Inter"/>
                <a:sym typeface="Inter"/>
              </a:rPr>
              <a:t>Directional insights and areas for improvement for your Data Card or documentation.</a:t>
            </a:r>
            <a:endParaRPr sz="26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3C4F50"/>
                </a:solidFill>
                <a:latin typeface="Inter"/>
                <a:ea typeface="Inter"/>
                <a:cs typeface="Inter"/>
                <a:sym typeface="Inter"/>
              </a:rPr>
              <a:t>A clear understanding of which agents might find your dataset’s documentation challenging to read, and why that might be ok.</a:t>
            </a:r>
            <a:endParaRPr sz="26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56"/>
          <p:cNvSpPr txBox="1"/>
          <p:nvPr/>
        </p:nvSpPr>
        <p:spPr>
          <a:xfrm>
            <a:off x="4944925" y="1792900"/>
            <a:ext cx="41175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FOLLOW UP</a:t>
            </a:r>
            <a:endParaRPr sz="2000">
              <a:solidFill>
                <a:srgbClr val="DB591E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_</a:t>
            </a:r>
            <a:endParaRPr sz="2000">
              <a:solidFill>
                <a:srgbClr val="DB591E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8" name="Google Shape;428;p56"/>
          <p:cNvSpPr txBox="1"/>
          <p:nvPr/>
        </p:nvSpPr>
        <p:spPr>
          <a:xfrm>
            <a:off x="4950125" y="2857500"/>
            <a:ext cx="8381700" cy="5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683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3C4F50"/>
              </a:buClr>
              <a:buSzPts val="2200"/>
              <a:buFont typeface="Inter"/>
              <a:buChar char="→"/>
            </a:pPr>
            <a:r>
              <a:rPr lang="en" sz="2200">
                <a:solidFill>
                  <a:srgbClr val="3C4F50"/>
                </a:solidFill>
                <a:latin typeface="Inter"/>
                <a:ea typeface="Inter"/>
                <a:cs typeface="Inter"/>
                <a:sym typeface="Inter"/>
              </a:rPr>
              <a:t>Fine-tune your Data Card or Template</a:t>
            </a:r>
            <a:endParaRPr sz="22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3C4F50"/>
              </a:buClr>
              <a:buSzPts val="2200"/>
              <a:buFont typeface="Inter"/>
              <a:buChar char="→"/>
            </a:pPr>
            <a:r>
              <a:rPr lang="en" sz="2200">
                <a:solidFill>
                  <a:srgbClr val="3C4F50"/>
                </a:solidFill>
                <a:latin typeface="Inter"/>
                <a:ea typeface="Inter"/>
                <a:cs typeface="Inter"/>
                <a:sym typeface="Inter"/>
              </a:rPr>
              <a:t>Parking lot: Take note of action items or improvements</a:t>
            </a:r>
            <a:endParaRPr sz="22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83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Clr>
                <a:srgbClr val="3C4F50"/>
              </a:buClr>
              <a:buSzPts val="2200"/>
              <a:buFont typeface="Inter"/>
              <a:buChar char="→"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Next: OFTEn Calculator</a:t>
            </a:r>
            <a:endParaRPr sz="2200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9" name="Google Shape;42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4700" y="5255100"/>
            <a:ext cx="4117499" cy="41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 txBox="1"/>
          <p:nvPr/>
        </p:nvSpPr>
        <p:spPr>
          <a:xfrm>
            <a:off x="13478250" y="8801100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4F50"/>
                </a:solidFill>
                <a:latin typeface="Space Grotesk"/>
                <a:ea typeface="Space Grotesk"/>
                <a:cs typeface="Space Grotesk"/>
                <a:sym typeface="Space Grotesk"/>
              </a:rPr>
              <a:t>#datacardsplaybook</a:t>
            </a:r>
            <a:endParaRPr sz="2000">
              <a:solidFill>
                <a:srgbClr val="3C4F5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C Playboo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